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1.png" ContentType="image/png"/>
  <Override PartName="/ppt/media/image2.jpeg" ContentType="image/jpeg"/>
  <Override PartName="/ppt/media/image3.jpeg" ContentType="image/jpeg"/>
  <Override PartName="/ppt/media/image4.png" ContentType="image/png"/>
  <Override PartName="/ppt/media/image7.png" ContentType="image/png"/>
  <Override PartName="/ppt/media/image5.jpeg" ContentType="image/jpeg"/>
  <Override PartName="/ppt/media/image8.jpeg" ContentType="image/jpeg"/>
  <Override PartName="/ppt/media/image6.png" ContentType="image/png"/>
  <Override PartName="/ppt/media/image9.jpeg" ContentType="image/jpeg"/>
  <Override PartName="/ppt/media/image10.png" ContentType="image/png"/>
  <Override PartName="/ppt/media/image11.jpeg" ContentType="image/jpeg"/>
  <Override PartName="/ppt/media/image12.png" ContentType="image/png"/>
  <Override PartName="/ppt/media/image13.jpeg" ContentType="image/jpeg"/>
  <Override PartName="/ppt/media/image14.png" ContentType="image/png"/>
  <Override PartName="/ppt/media/image15.jpeg" ContentType="image/jpeg"/>
  <Override PartName="/ppt/media/image16.png" ContentType="image/png"/>
  <Override PartName="/ppt/media/image17.jpeg" ContentType="image/jpeg"/>
  <Override PartName="/ppt/media/image18.png" ContentType="image/png"/>
  <Override PartName="/ppt/media/image19.jpeg" ContentType="image/jpeg"/>
  <Override PartName="/ppt/media/image20.jpeg" ContentType="image/jpe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640" cy="64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640" cy="64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640" cy="64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640" cy="64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640" cy="64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640" cy="64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640" cy="64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216000"/>
            <a:ext cx="9071640" cy="30034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640" cy="64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640" cy="64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640" cy="64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e7e3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360" y="360"/>
            <a:ext cx="10078560" cy="567288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640" cy="6476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Titeltextes durch Klicken bearbeiten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504000" y="216000"/>
            <a:ext cx="9071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i="1" lang="de-DE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vo"/>
                <a:ea typeface="Lohit Devanagari"/>
              </a:rPr>
              <a:t>Freiheit in den planetaren Grenzen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CustomShape 2"/>
          <p:cNvSpPr/>
          <p:nvPr/>
        </p:nvSpPr>
        <p:spPr>
          <a:xfrm>
            <a:off x="504000" y="136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de-DE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Neue Fragen der Ökologie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8640000" y="4176000"/>
            <a:ext cx="1427400" cy="1436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504000" y="216000"/>
            <a:ext cx="9071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i="1" lang="de-DE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vo"/>
                <a:ea typeface="Lohit Devanagari"/>
              </a:rPr>
              <a:t>Freiheit in den planetaren Grenzen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504000" y="136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6912000" y="1152000"/>
            <a:ext cx="3023640" cy="340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8640000" y="4176000"/>
            <a:ext cx="1427400" cy="1436760"/>
          </a:xfrm>
          <a:prstGeom prst="rect">
            <a:avLst/>
          </a:prstGeom>
          <a:ln>
            <a:noFill/>
          </a:ln>
        </p:spPr>
      </p:pic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>
            <a:off x="428040" y="1152000"/>
            <a:ext cx="2235600" cy="3671640"/>
          </a:xfrm>
          <a:prstGeom prst="rect">
            <a:avLst/>
          </a:prstGeom>
          <a:ln>
            <a:noFill/>
          </a:ln>
        </p:spPr>
      </p:pic>
      <p:sp>
        <p:nvSpPr>
          <p:cNvPr id="98" name="CustomShape 4"/>
          <p:cNvSpPr/>
          <p:nvPr/>
        </p:nvSpPr>
        <p:spPr>
          <a:xfrm>
            <a:off x="3312000" y="1224000"/>
            <a:ext cx="5903640" cy="340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Unser Wirtschaftsmodell kann man auch als Extraktivismus bezeichnen.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Ressourcen wie Zink, Silber, Kupfer, Kobalt sind für die Industriegesellschaft unverzichtbar; die „Reichweite“ beträgt teilweise nur wenige Jahrzehnte.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Ohne Phosphor kein Mineraldünger.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Wie können wir zu einer Post-Wachstums-Gesellschaft finden? 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In einer globalisierten Welt?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Ohne Zwang?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504000" y="216000"/>
            <a:ext cx="9071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i="1" lang="de-DE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vo"/>
                <a:ea typeface="Lohit Devanagari"/>
              </a:rPr>
              <a:t>Freiheit in den planetaren Grenzen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504000" y="136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8640000" y="4176000"/>
            <a:ext cx="1427400" cy="1436760"/>
          </a:xfrm>
          <a:prstGeom prst="rect">
            <a:avLst/>
          </a:prstGeom>
          <a:ln>
            <a:noFill/>
          </a:ln>
        </p:spPr>
      </p:pic>
      <p:pic>
        <p:nvPicPr>
          <p:cNvPr id="45" name="" descr=""/>
          <p:cNvPicPr/>
          <p:nvPr/>
        </p:nvPicPr>
        <p:blipFill>
          <a:blip r:embed="rId2"/>
          <a:stretch/>
        </p:blipFill>
        <p:spPr>
          <a:xfrm>
            <a:off x="729000" y="1080000"/>
            <a:ext cx="4814640" cy="4499640"/>
          </a:xfrm>
          <a:prstGeom prst="rect">
            <a:avLst/>
          </a:prstGeom>
          <a:ln>
            <a:noFill/>
          </a:ln>
        </p:spPr>
      </p:pic>
      <p:sp>
        <p:nvSpPr>
          <p:cNvPr id="46" name="CustomShape 3"/>
          <p:cNvSpPr/>
          <p:nvPr/>
        </p:nvSpPr>
        <p:spPr>
          <a:xfrm>
            <a:off x="6048000" y="2120040"/>
            <a:ext cx="3599640" cy="204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Übernutzung der planetaren Ressourcen</a:t>
            </a:r>
            <a:br/>
            <a:br/>
            <a:r>
              <a:rPr b="0" lang="de-DE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Rockström, Steffen et al., Stockholm Resilience Institute</a:t>
            </a:r>
            <a:endParaRPr b="0" lang="de-DE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CustomShape 4"/>
          <p:cNvSpPr/>
          <p:nvPr/>
        </p:nvSpPr>
        <p:spPr>
          <a:xfrm>
            <a:off x="6048000" y="4464000"/>
            <a:ext cx="223164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Bildquelle: Felix Müller, Lizenz CC-BY-SA-4.0</a:t>
            </a:r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504000" y="216000"/>
            <a:ext cx="9071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i="1" lang="de-DE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vo"/>
                <a:ea typeface="Lohit Devanagari"/>
              </a:rPr>
              <a:t>Freiheit in den planetaren Grenzen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504000" y="136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8640000" y="4176000"/>
            <a:ext cx="1427400" cy="1436760"/>
          </a:xfrm>
          <a:prstGeom prst="rect">
            <a:avLst/>
          </a:prstGeom>
          <a:ln>
            <a:noFill/>
          </a:ln>
        </p:spPr>
      </p:pic>
      <p:sp>
        <p:nvSpPr>
          <p:cNvPr id="51" name="CustomShape 3"/>
          <p:cNvSpPr/>
          <p:nvPr/>
        </p:nvSpPr>
        <p:spPr>
          <a:xfrm>
            <a:off x="6048000" y="2120040"/>
            <a:ext cx="3599640" cy="191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Internationale Rote Liste bedrohter Spezies.</a:t>
            </a:r>
            <a:br/>
            <a:r>
              <a:rPr b="0" lang="de-DE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Aussterberate liegt gemäß Rockström, Steffen et al. hundertfach höher als verträglich</a:t>
            </a:r>
            <a:endParaRPr b="0" lang="de-DE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2"/>
          <a:stretch/>
        </p:blipFill>
        <p:spPr>
          <a:xfrm>
            <a:off x="504000" y="1152000"/>
            <a:ext cx="5149080" cy="4088520"/>
          </a:xfrm>
          <a:prstGeom prst="rect">
            <a:avLst/>
          </a:prstGeom>
          <a:ln>
            <a:noFill/>
          </a:ln>
        </p:spPr>
      </p:pic>
      <p:sp>
        <p:nvSpPr>
          <p:cNvPr id="53" name="CustomShape 4"/>
          <p:cNvSpPr/>
          <p:nvPr/>
        </p:nvSpPr>
        <p:spPr>
          <a:xfrm>
            <a:off x="6048000" y="4176000"/>
            <a:ext cx="201564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Quelle: Global Biodiversity Outlook 3, 2010 (3)</a:t>
            </a:r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>
            <a:off x="504000" y="216000"/>
            <a:ext cx="9071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i="1" lang="de-DE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vo"/>
                <a:ea typeface="Lohit Devanagari"/>
              </a:rPr>
              <a:t>Freiheit in den planetaren Grenzen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504000" y="136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123840" y="1080000"/>
            <a:ext cx="5923800" cy="4442760"/>
          </a:xfrm>
          <a:prstGeom prst="rect">
            <a:avLst/>
          </a:prstGeom>
          <a:ln>
            <a:noFill/>
          </a:ln>
        </p:spPr>
      </p:pic>
      <p:sp>
        <p:nvSpPr>
          <p:cNvPr id="57" name="CustomShape 3"/>
          <p:cNvSpPr/>
          <p:nvPr/>
        </p:nvSpPr>
        <p:spPr>
          <a:xfrm>
            <a:off x="6048000" y="1152000"/>
            <a:ext cx="3671640" cy="340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Durch Düngung und Verbrennungsprozesse ist der Eintrag von Stickstoff aus der Luft mittlerweile dreimal so hoch wie noch 1900, mit dramatischen Wirkungen auf die Ökosysteme. 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Landwirtschaft mit Mineraldünger erhöht Erträge, ist aber nicht nachhaltig. 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2"/>
          <a:stretch/>
        </p:blipFill>
        <p:spPr>
          <a:xfrm>
            <a:off x="8640000" y="4176000"/>
            <a:ext cx="1427400" cy="1436760"/>
          </a:xfrm>
          <a:prstGeom prst="rect">
            <a:avLst/>
          </a:prstGeom>
          <a:ln>
            <a:noFill/>
          </a:ln>
        </p:spPr>
      </p:pic>
      <p:sp>
        <p:nvSpPr>
          <p:cNvPr id="59" name="CustomShape 4"/>
          <p:cNvSpPr/>
          <p:nvPr/>
        </p:nvSpPr>
        <p:spPr>
          <a:xfrm>
            <a:off x="6120000" y="4464000"/>
            <a:ext cx="230364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Bild: </a:t>
            </a:r>
            <a:br/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Natürlicher Stickstoffkreislauf</a:t>
            </a:r>
            <a:br/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(Quelle Wikipedia, Johann Dréo, CC BY-SA 3.0)</a:t>
            </a:r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504000" y="216000"/>
            <a:ext cx="9071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i="1" lang="de-DE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vo"/>
                <a:ea typeface="Lohit Devanagari"/>
              </a:rPr>
              <a:t>Freiheit in den planetaren Grenzen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CustomShape 2"/>
          <p:cNvSpPr/>
          <p:nvPr/>
        </p:nvSpPr>
        <p:spPr>
          <a:xfrm>
            <a:off x="504000" y="136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CustomShape 3"/>
          <p:cNvSpPr/>
          <p:nvPr/>
        </p:nvSpPr>
        <p:spPr>
          <a:xfrm>
            <a:off x="6048000" y="1152000"/>
            <a:ext cx="3671640" cy="312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Da CO</a:t>
            </a:r>
            <a:r>
              <a:rPr b="0" lang="de-DE" sz="1800" spc="-1" strike="noStrike" baseline="-1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2</a:t>
            </a:r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 10.000 Jahre in der Atmosphäre verbleibt, ist eine sehr schnelle Reduzierung der Emissionen nötig. 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Jede Verzögerung erhöht das Risiko, die 2°C-Schwelle zu überschreiten. Die Pfade machen deutlich, wie schnell wir handeln müssen! 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" name="" descr=""/>
          <p:cNvPicPr/>
          <p:nvPr/>
        </p:nvPicPr>
        <p:blipFill>
          <a:blip r:embed="rId1"/>
          <a:stretch/>
        </p:blipFill>
        <p:spPr>
          <a:xfrm>
            <a:off x="8640000" y="4176000"/>
            <a:ext cx="1427400" cy="1436760"/>
          </a:xfrm>
          <a:prstGeom prst="rect">
            <a:avLst/>
          </a:prstGeom>
          <a:ln>
            <a:noFill/>
          </a:ln>
        </p:spPr>
      </p:pic>
      <p:sp>
        <p:nvSpPr>
          <p:cNvPr id="64" name="CustomShape 4"/>
          <p:cNvSpPr/>
          <p:nvPr/>
        </p:nvSpPr>
        <p:spPr>
          <a:xfrm>
            <a:off x="6120000" y="4464000"/>
            <a:ext cx="230364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5" name="" descr=""/>
          <p:cNvPicPr/>
          <p:nvPr/>
        </p:nvPicPr>
        <p:blipFill>
          <a:blip r:embed="rId2"/>
          <a:stretch/>
        </p:blipFill>
        <p:spPr>
          <a:xfrm>
            <a:off x="18360" y="1230480"/>
            <a:ext cx="5993280" cy="2729520"/>
          </a:xfrm>
          <a:prstGeom prst="rect">
            <a:avLst/>
          </a:prstGeom>
          <a:ln>
            <a:noFill/>
          </a:ln>
        </p:spPr>
      </p:pic>
      <p:sp>
        <p:nvSpPr>
          <p:cNvPr id="66" name="TextShape 5"/>
          <p:cNvSpPr txBox="1"/>
          <p:nvPr/>
        </p:nvSpPr>
        <p:spPr>
          <a:xfrm>
            <a:off x="144000" y="4104000"/>
            <a:ext cx="5904000" cy="63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Bild: </a:t>
            </a:r>
            <a:br/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Emissionspfade „Paris“</a:t>
            </a:r>
            <a:br/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(Quelle Nature / Global Carbon Project) </a:t>
            </a:r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  <a:ea typeface="Arvo"/>
              </a:rPr>
              <a:t>©</a:t>
            </a:r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  <a:ea typeface="Arvo"/>
              </a:rPr>
              <a:t> Prof. Stefan Rahmstorf</a:t>
            </a:r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504000" y="216000"/>
            <a:ext cx="9071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i="1" lang="de-DE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vo"/>
                <a:ea typeface="Lohit Devanagari"/>
              </a:rPr>
              <a:t>Freiheit in den planetaren Grenzen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504000" y="136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CustomShape 3"/>
          <p:cNvSpPr/>
          <p:nvPr/>
        </p:nvSpPr>
        <p:spPr>
          <a:xfrm>
            <a:off x="6912000" y="1152000"/>
            <a:ext cx="3023640" cy="367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Kipp-Punkte: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selbst bei Einhaltung  „Paris-Ziele“ könnten Alpengletscher und Grönland abschmelzen, Korallenriffe absterben, der Westantarktische Eisschild zusammenbrechen.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Update: Golfstrombalken muss nach unten verlängert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werden!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8640000" y="4176000"/>
            <a:ext cx="1427400" cy="1436760"/>
          </a:xfrm>
          <a:prstGeom prst="rect">
            <a:avLst/>
          </a:prstGeom>
          <a:ln>
            <a:noFill/>
          </a:ln>
        </p:spPr>
      </p:pic>
      <p:sp>
        <p:nvSpPr>
          <p:cNvPr id="71" name="CustomShape 4"/>
          <p:cNvSpPr/>
          <p:nvPr/>
        </p:nvSpPr>
        <p:spPr>
          <a:xfrm>
            <a:off x="216000" y="4833000"/>
            <a:ext cx="575964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Bild: </a:t>
            </a:r>
            <a:br/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Mögliche Kipp-Elemente der Biosphäre bei weiterem Temperaturanstieg</a:t>
            </a:r>
            <a:br/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(Quelle Stefan Rahmstorf / Anders Levermann 2016, </a:t>
            </a:r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  <a:ea typeface="Arvo"/>
              </a:rPr>
              <a:t>©</a:t>
            </a:r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  <a:ea typeface="Arvo"/>
              </a:rPr>
              <a:t> Prof. Stefan Rahmstorf</a:t>
            </a:r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)</a:t>
            </a:r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216000" y="1155240"/>
            <a:ext cx="6623640" cy="3596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504000" y="216000"/>
            <a:ext cx="9071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i="1" lang="de-DE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vo"/>
                <a:ea typeface="Lohit Devanagari"/>
              </a:rPr>
              <a:t>Freiheit in den planetaren Grenzen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504000" y="136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CustomShape 3"/>
          <p:cNvSpPr/>
          <p:nvPr/>
        </p:nvSpPr>
        <p:spPr>
          <a:xfrm>
            <a:off x="6264000" y="1152000"/>
            <a:ext cx="3671640" cy="340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Wenn das Klima aus den Fugen zu geraten droht, werden alle „Lösungsansätze“ auf den Tisch kommen.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Wie erklären wir denen, deren Heimat vom Meer verschluckt wird, dass keine davon in Frage kommt?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8640000" y="4176000"/>
            <a:ext cx="1427400" cy="1436760"/>
          </a:xfrm>
          <a:prstGeom prst="rect">
            <a:avLst/>
          </a:prstGeom>
          <a:ln>
            <a:noFill/>
          </a:ln>
        </p:spPr>
      </p:pic>
      <p:sp>
        <p:nvSpPr>
          <p:cNvPr id="77" name="CustomShape 4"/>
          <p:cNvSpPr/>
          <p:nvPr/>
        </p:nvSpPr>
        <p:spPr>
          <a:xfrm>
            <a:off x="216000" y="4833000"/>
            <a:ext cx="763164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Bild: </a:t>
            </a:r>
            <a:br/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Mögliche Manipulationen des Klimageschehens mit dem Ziel der Begrenzung des Temperaturanstiegs. (</a:t>
            </a:r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  <a:ea typeface="Arvo"/>
              </a:rPr>
              <a:t>©</a:t>
            </a:r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  <a:ea typeface="Arvo"/>
              </a:rPr>
              <a:t> Rita Erven, GEOMAR Kiel</a:t>
            </a:r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)</a:t>
            </a:r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2"/>
          <a:stretch/>
        </p:blipFill>
        <p:spPr>
          <a:xfrm>
            <a:off x="288000" y="1032480"/>
            <a:ext cx="5598720" cy="350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504000" y="216000"/>
            <a:ext cx="9071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i="1" lang="de-DE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vo"/>
                <a:ea typeface="Lohit Devanagari"/>
              </a:rPr>
              <a:t>Freiheit in den planetaren Grenzen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504000" y="136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3528000" y="1152000"/>
            <a:ext cx="6407640" cy="340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In diesem erschreckend realistischen dystopischen Roman reflektiert eine chinesische Historikerin im Jahr 2393, wie es zum Großen Kollaps kommen konnte.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Der Untergang der Spezies Mensch wurde durch eine genmanipulierte Flechte, die enorme Mengen CO</a:t>
            </a:r>
            <a:r>
              <a:rPr b="0" lang="de-DE" sz="1800" spc="-1" strike="noStrike" baseline="-13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2</a:t>
            </a:r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 binden konnte, verhindert. 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Welcher Eingriff in die Ökosysteme ist „vertretbar“? Warum, und wer entscheidet?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8640000" y="4176000"/>
            <a:ext cx="1427400" cy="1436760"/>
          </a:xfrm>
          <a:prstGeom prst="rect">
            <a:avLst/>
          </a:prstGeom>
          <a:ln>
            <a:noFill/>
          </a:ln>
        </p:spPr>
      </p:pic>
      <p:sp>
        <p:nvSpPr>
          <p:cNvPr id="83" name="CustomShape 4"/>
          <p:cNvSpPr/>
          <p:nvPr/>
        </p:nvSpPr>
        <p:spPr>
          <a:xfrm>
            <a:off x="3240000" y="4833000"/>
            <a:ext cx="518364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Bild: Roman der Historiker*innen Naomi Oreskes und Erik Conway über unsere Unfähigkeit im Umgang mit der Klimakrise. </a:t>
            </a:r>
            <a:br/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(Quelle: oekom Verlag)</a:t>
            </a:r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360000" y="1152000"/>
            <a:ext cx="2781000" cy="4172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504000" y="216000"/>
            <a:ext cx="9071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i="1" lang="de-DE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vo"/>
                <a:ea typeface="Lohit Devanagari"/>
              </a:rPr>
              <a:t>Freiheit in den planetaren Grenzen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504000" y="136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3"/>
          <p:cNvSpPr/>
          <p:nvPr/>
        </p:nvSpPr>
        <p:spPr>
          <a:xfrm>
            <a:off x="5760000" y="1152000"/>
            <a:ext cx="4175640" cy="266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8640000" y="4176000"/>
            <a:ext cx="1427400" cy="1436760"/>
          </a:xfrm>
          <a:prstGeom prst="rect">
            <a:avLst/>
          </a:prstGeom>
          <a:ln>
            <a:noFill/>
          </a:ln>
        </p:spPr>
      </p:pic>
      <p:sp>
        <p:nvSpPr>
          <p:cNvPr id="89" name="CustomShape 4"/>
          <p:cNvSpPr/>
          <p:nvPr/>
        </p:nvSpPr>
        <p:spPr>
          <a:xfrm>
            <a:off x="216000" y="5112000"/>
            <a:ext cx="7631640" cy="54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Grafik: Ökologischer Fußabdruck je nach Land, bezogen auf dessen Biokapazität. </a:t>
            </a:r>
            <a:br/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(</a:t>
            </a:r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  <a:ea typeface="Arvo"/>
              </a:rPr>
              <a:t>©</a:t>
            </a:r>
            <a:r>
              <a:rPr b="0" lang="de-DE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 Global Footprint Network 2016 )</a:t>
            </a:r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6696000" y="1224000"/>
            <a:ext cx="3239640" cy="229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260280" y="1080000"/>
            <a:ext cx="5211720" cy="4001760"/>
          </a:xfrm>
          <a:prstGeom prst="rect">
            <a:avLst/>
          </a:prstGeom>
          <a:ln>
            <a:noFill/>
          </a:ln>
        </p:spPr>
      </p:pic>
      <p:sp>
        <p:nvSpPr>
          <p:cNvPr id="92" name="TextShape 6"/>
          <p:cNvSpPr txBox="1"/>
          <p:nvPr/>
        </p:nvSpPr>
        <p:spPr>
          <a:xfrm>
            <a:off x="5616000" y="1368000"/>
            <a:ext cx="3888000" cy="202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Der unfassbar hohe materielle Wohlstand der Industrieländer hat schon heute seinen Preis. 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Macht er uns glücklich?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Nachhaltig ist er nicht.</a:t>
            </a:r>
            <a:br/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vo"/>
              </a:rPr>
              <a:t>Wie kommen wir zu einem anderen Lebensstil? 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Application>LibreOffice/5.3.6.1$Windows_x86 LibreOffice_project/686f202eff87ef707079aeb7f485847613344eb7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2018-04-12T22:52:26Z</dcterms:created>
  <dc:creator>Jutta Paulus</dc:creator>
  <dc:description/>
  <dc:language>de-DE</dc:language>
  <cp:lastModifiedBy>Jutta Paulus</cp:lastModifiedBy>
  <dcterms:modified xsi:type="dcterms:W3CDTF">2018-09-10T12:50:29Z</dcterms:modified>
  <cp:revision>30</cp:revision>
  <dc:subject/>
  <dc:title>Lush Green</dc:title>
</cp:coreProperties>
</file>